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3" r:id="rId3"/>
    <p:sldId id="294" r:id="rId4"/>
    <p:sldId id="287" r:id="rId5"/>
    <p:sldId id="288" r:id="rId6"/>
    <p:sldId id="301" r:id="rId7"/>
    <p:sldId id="290" r:id="rId8"/>
    <p:sldId id="297" r:id="rId9"/>
    <p:sldId id="298" r:id="rId10"/>
    <p:sldId id="300" r:id="rId11"/>
    <p:sldId id="29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11F683-41E1-45BB-ADC3-1843F35AE587}" type="datetimeFigureOut">
              <a:rPr lang="nl-NL" smtClean="0"/>
              <a:t>24-12-2018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B2AA49-9267-4E92-AA3D-0E21CA8FA952}" type="slidenum">
              <a:rPr lang="nl-NL" smtClean="0"/>
              <a:t>‹nr.›</a:t>
            </a:fld>
            <a:endParaRPr lang="nl-NL"/>
          </a:p>
        </p:txBody>
      </p:sp>
    </p:spTree>
    <p:extLst>
      <p:ext uri="{BB962C8B-B14F-4D97-AF65-F5344CB8AC3E}">
        <p14:creationId xmlns:p14="http://schemas.microsoft.com/office/powerpoint/2010/main" val="698093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AE00AD1-4AF4-46E5-BDBD-8253341EED6A}" type="datetimeFigureOut">
              <a:rPr lang="nl-NL" smtClean="0"/>
              <a:t>24-12-2018</a:t>
            </a:fld>
            <a:endParaRPr lang="nl-NL"/>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B5DA96F-0044-4E9B-B19B-BC934F389FD7}" type="slidenum">
              <a:rPr lang="nl-NL" smtClean="0"/>
              <a:t>‹nr.›</a:t>
            </a:fld>
            <a:endParaRPr lang="nl-NL"/>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902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AE00AD1-4AF4-46E5-BDBD-8253341EED6A}" type="datetimeFigureOut">
              <a:rPr lang="nl-NL" smtClean="0"/>
              <a:t>24-12-2018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B5DA96F-0044-4E9B-B19B-BC934F389FD7}" type="slidenum">
              <a:rPr lang="nl-NL" smtClean="0"/>
              <a:t>‹nr.›</a:t>
            </a:fld>
            <a:endParaRPr lang="nl-NL"/>
          </a:p>
        </p:txBody>
      </p:sp>
    </p:spTree>
    <p:extLst>
      <p:ext uri="{BB962C8B-B14F-4D97-AF65-F5344CB8AC3E}">
        <p14:creationId xmlns:p14="http://schemas.microsoft.com/office/powerpoint/2010/main" val="339254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AE00AD1-4AF4-46E5-BDBD-8253341EED6A}" type="datetimeFigureOut">
              <a:rPr lang="nl-NL" smtClean="0"/>
              <a:t>24-12-2018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B5DA96F-0044-4E9B-B19B-BC934F389FD7}" type="slidenum">
              <a:rPr lang="nl-NL" smtClean="0"/>
              <a:t>‹nr.›</a:t>
            </a:fld>
            <a:endParaRPr lang="nl-NL"/>
          </a:p>
        </p:txBody>
      </p:sp>
    </p:spTree>
    <p:extLst>
      <p:ext uri="{BB962C8B-B14F-4D97-AF65-F5344CB8AC3E}">
        <p14:creationId xmlns:p14="http://schemas.microsoft.com/office/powerpoint/2010/main" val="3200580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AE00AD1-4AF4-46E5-BDBD-8253341EED6A}" type="datetimeFigureOut">
              <a:rPr lang="nl-NL" smtClean="0"/>
              <a:t>24-12-2018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B5DA96F-0044-4E9B-B19B-BC934F389FD7}" type="slidenum">
              <a:rPr lang="nl-NL" smtClean="0"/>
              <a:t>‹nr.›</a:t>
            </a:fld>
            <a:endParaRPr lang="nl-NL"/>
          </a:p>
        </p:txBody>
      </p:sp>
    </p:spTree>
    <p:extLst>
      <p:ext uri="{BB962C8B-B14F-4D97-AF65-F5344CB8AC3E}">
        <p14:creationId xmlns:p14="http://schemas.microsoft.com/office/powerpoint/2010/main" val="311078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nl-NL" smtClean="0"/>
              <a:t>Klik om de stijl te bewerken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6AE00AD1-4AF4-46E5-BDBD-8253341EED6A}" type="datetimeFigureOut">
              <a:rPr lang="nl-NL" smtClean="0"/>
              <a:t>24-12-2018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B5DA96F-0044-4E9B-B19B-BC934F389FD7}" type="slidenum">
              <a:rPr lang="nl-NL" smtClean="0"/>
              <a:t>‹nr.›</a:t>
            </a:fld>
            <a:endParaRPr lang="nl-NL"/>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76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6AE00AD1-4AF4-46E5-BDBD-8253341EED6A}" type="datetimeFigureOut">
              <a:rPr lang="nl-NL" smtClean="0"/>
              <a:t>24-12-2018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B5DA96F-0044-4E9B-B19B-BC934F389FD7}" type="slidenum">
              <a:rPr lang="nl-NL" smtClean="0"/>
              <a:t>‹nr.›</a:t>
            </a:fld>
            <a:endParaRPr lang="nl-NL"/>
          </a:p>
        </p:txBody>
      </p:sp>
    </p:spTree>
    <p:extLst>
      <p:ext uri="{BB962C8B-B14F-4D97-AF65-F5344CB8AC3E}">
        <p14:creationId xmlns:p14="http://schemas.microsoft.com/office/powerpoint/2010/main" val="200117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6AE00AD1-4AF4-46E5-BDBD-8253341EED6A}" type="datetimeFigureOut">
              <a:rPr lang="nl-NL" smtClean="0"/>
              <a:t>24-12-2018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B5DA96F-0044-4E9B-B19B-BC934F389FD7}" type="slidenum">
              <a:rPr lang="nl-NL" smtClean="0"/>
              <a:t>‹nr.›</a:t>
            </a:fld>
            <a:endParaRPr lang="nl-NL"/>
          </a:p>
        </p:txBody>
      </p:sp>
    </p:spTree>
    <p:extLst>
      <p:ext uri="{BB962C8B-B14F-4D97-AF65-F5344CB8AC3E}">
        <p14:creationId xmlns:p14="http://schemas.microsoft.com/office/powerpoint/2010/main" val="6650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6AE00AD1-4AF4-46E5-BDBD-8253341EED6A}" type="datetimeFigureOut">
              <a:rPr lang="nl-NL" smtClean="0"/>
              <a:t>24-12-2018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B5DA96F-0044-4E9B-B19B-BC934F389FD7}" type="slidenum">
              <a:rPr lang="nl-NL" smtClean="0"/>
              <a:t>‹nr.›</a:t>
            </a:fld>
            <a:endParaRPr lang="nl-NL"/>
          </a:p>
        </p:txBody>
      </p:sp>
    </p:spTree>
    <p:extLst>
      <p:ext uri="{BB962C8B-B14F-4D97-AF65-F5344CB8AC3E}">
        <p14:creationId xmlns:p14="http://schemas.microsoft.com/office/powerpoint/2010/main" val="254010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E00AD1-4AF4-46E5-BDBD-8253341EED6A}" type="datetimeFigureOut">
              <a:rPr lang="nl-NL" smtClean="0"/>
              <a:t>24-12-2018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B5DA96F-0044-4E9B-B19B-BC934F389FD7}" type="slidenum">
              <a:rPr lang="nl-NL" smtClean="0"/>
              <a:t>‹nr.›</a:t>
            </a:fld>
            <a:endParaRPr lang="nl-NL"/>
          </a:p>
        </p:txBody>
      </p:sp>
    </p:spTree>
    <p:extLst>
      <p:ext uri="{BB962C8B-B14F-4D97-AF65-F5344CB8AC3E}">
        <p14:creationId xmlns:p14="http://schemas.microsoft.com/office/powerpoint/2010/main" val="4089501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smtClean="0"/>
              <a:t>Klik om de stijl te bewerken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6AE00AD1-4AF4-46E5-BDBD-8253341EED6A}" type="datetimeFigureOut">
              <a:rPr lang="nl-NL" smtClean="0"/>
              <a:t>24-12-2018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B5DA96F-0044-4E9B-B19B-BC934F389FD7}" type="slidenum">
              <a:rPr lang="nl-NL" smtClean="0"/>
              <a:t>‹nr.›</a:t>
            </a:fld>
            <a:endParaRPr lang="nl-NL"/>
          </a:p>
        </p:txBody>
      </p:sp>
    </p:spTree>
    <p:extLst>
      <p:ext uri="{BB962C8B-B14F-4D97-AF65-F5344CB8AC3E}">
        <p14:creationId xmlns:p14="http://schemas.microsoft.com/office/powerpoint/2010/main" val="783055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6AE00AD1-4AF4-46E5-BDBD-8253341EED6A}" type="datetimeFigureOut">
              <a:rPr lang="nl-NL" smtClean="0"/>
              <a:t>24-12-2018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B5DA96F-0044-4E9B-B19B-BC934F389FD7}" type="slidenum">
              <a:rPr lang="nl-NL" smtClean="0"/>
              <a:t>‹nr.›</a:t>
            </a:fld>
            <a:endParaRPr lang="nl-NL"/>
          </a:p>
        </p:txBody>
      </p:sp>
    </p:spTree>
    <p:extLst>
      <p:ext uri="{BB962C8B-B14F-4D97-AF65-F5344CB8AC3E}">
        <p14:creationId xmlns:p14="http://schemas.microsoft.com/office/powerpoint/2010/main" val="3609953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AE00AD1-4AF4-46E5-BDBD-8253341EED6A}" type="datetimeFigureOut">
              <a:rPr lang="nl-NL" smtClean="0"/>
              <a:t>24-12-2018</a:t>
            </a:fld>
            <a:endParaRPr lang="nl-NL"/>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nl-NL"/>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B5DA96F-0044-4E9B-B19B-BC934F389FD7}" type="slidenum">
              <a:rPr lang="nl-NL" smtClean="0"/>
              <a:t>‹nr.›</a:t>
            </a:fld>
            <a:endParaRPr lang="nl-NL"/>
          </a:p>
        </p:txBody>
      </p:sp>
    </p:spTree>
    <p:extLst>
      <p:ext uri="{BB962C8B-B14F-4D97-AF65-F5344CB8AC3E}">
        <p14:creationId xmlns:p14="http://schemas.microsoft.com/office/powerpoint/2010/main" val="3434143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Huisvesting </a:t>
            </a:r>
            <a:br>
              <a:rPr lang="nl-NL" dirty="0" smtClean="0"/>
            </a:br>
            <a:r>
              <a:rPr lang="nl-NL" dirty="0" smtClean="0"/>
              <a:t>en </a:t>
            </a:r>
            <a:br>
              <a:rPr lang="nl-NL" dirty="0" smtClean="0"/>
            </a:br>
            <a:r>
              <a:rPr lang="nl-NL" dirty="0" smtClean="0"/>
              <a:t>Hygiëne</a:t>
            </a:r>
            <a:endParaRPr lang="nl-NL" dirty="0"/>
          </a:p>
        </p:txBody>
      </p:sp>
      <p:sp>
        <p:nvSpPr>
          <p:cNvPr id="3" name="Ondertitel 2"/>
          <p:cNvSpPr>
            <a:spLocks noGrp="1"/>
          </p:cNvSpPr>
          <p:nvPr>
            <p:ph type="subTitle" idx="1"/>
          </p:nvPr>
        </p:nvSpPr>
        <p:spPr>
          <a:xfrm>
            <a:off x="1709530" y="4235394"/>
            <a:ext cx="8767860" cy="1747395"/>
          </a:xfrm>
        </p:spPr>
        <p:txBody>
          <a:bodyPr>
            <a:normAutofit fontScale="92500" lnSpcReduction="10000"/>
          </a:bodyPr>
          <a:lstStyle/>
          <a:p>
            <a:r>
              <a:rPr lang="nl-NL" sz="3100" dirty="0" smtClean="0"/>
              <a:t>Les 4 – blok 2</a:t>
            </a:r>
          </a:p>
          <a:p>
            <a:endParaRPr lang="nl-NL" dirty="0" smtClean="0"/>
          </a:p>
          <a:p>
            <a:r>
              <a:rPr lang="nl-NL" dirty="0" smtClean="0"/>
              <a:t>Docent </a:t>
            </a:r>
          </a:p>
          <a:p>
            <a:r>
              <a:rPr lang="nl-NL" dirty="0" smtClean="0"/>
              <a:t>kborgerink@aoc-oost.nl</a:t>
            </a:r>
            <a:endParaRPr lang="nl-NL" dirty="0"/>
          </a:p>
        </p:txBody>
      </p:sp>
    </p:spTree>
    <p:extLst>
      <p:ext uri="{BB962C8B-B14F-4D97-AF65-F5344CB8AC3E}">
        <p14:creationId xmlns:p14="http://schemas.microsoft.com/office/powerpoint/2010/main" val="1726383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Huisvesting </a:t>
            </a:r>
            <a:r>
              <a:rPr lang="nl-NL" dirty="0" err="1" smtClean="0"/>
              <a:t>degoe</a:t>
            </a:r>
            <a:endParaRPr lang="nl-NL" dirty="0"/>
          </a:p>
        </p:txBody>
      </p:sp>
      <p:sp>
        <p:nvSpPr>
          <p:cNvPr id="3" name="Tijdelijke aanduiding voor inhoud 2"/>
          <p:cNvSpPr>
            <a:spLocks noGrp="1"/>
          </p:cNvSpPr>
          <p:nvPr>
            <p:ph idx="1"/>
          </p:nvPr>
        </p:nvSpPr>
        <p:spPr>
          <a:xfrm>
            <a:off x="1143000" y="2057399"/>
            <a:ext cx="9872871" cy="4265023"/>
          </a:xfrm>
        </p:spPr>
        <p:txBody>
          <a:bodyPr>
            <a:normAutofit lnSpcReduction="10000"/>
          </a:bodyPr>
          <a:lstStyle/>
          <a:p>
            <a:r>
              <a:rPr lang="nl-NL" dirty="0" smtClean="0">
                <a:solidFill>
                  <a:schemeClr val="tx1"/>
                </a:solidFill>
              </a:rPr>
              <a:t>Degoes </a:t>
            </a:r>
            <a:r>
              <a:rPr lang="nl-NL" dirty="0">
                <a:solidFill>
                  <a:schemeClr val="tx1"/>
                </a:solidFill>
              </a:rPr>
              <a:t>knagen graag, dus een </a:t>
            </a:r>
            <a:r>
              <a:rPr lang="nl-NL" dirty="0" smtClean="0">
                <a:solidFill>
                  <a:schemeClr val="tx1"/>
                </a:solidFill>
              </a:rPr>
              <a:t>knaagbestendig verblijf is </a:t>
            </a:r>
            <a:r>
              <a:rPr lang="nl-NL" dirty="0">
                <a:solidFill>
                  <a:schemeClr val="tx1"/>
                </a:solidFill>
              </a:rPr>
              <a:t>daarom het handigst. </a:t>
            </a:r>
            <a:endParaRPr lang="nl-NL" dirty="0" smtClean="0">
              <a:solidFill>
                <a:schemeClr val="tx1"/>
              </a:solidFill>
            </a:endParaRPr>
          </a:p>
          <a:p>
            <a:pPr lvl="1"/>
            <a:r>
              <a:rPr lang="nl-NL" dirty="0" smtClean="0">
                <a:solidFill>
                  <a:schemeClr val="tx1"/>
                </a:solidFill>
              </a:rPr>
              <a:t>Een grote glazen bak is geschikt</a:t>
            </a:r>
          </a:p>
          <a:p>
            <a:pPr lvl="1"/>
            <a:r>
              <a:rPr lang="nl-NL" dirty="0" smtClean="0">
                <a:solidFill>
                  <a:schemeClr val="tx1"/>
                </a:solidFill>
              </a:rPr>
              <a:t>Grootte van het verblijf is 100 cm breed bij 50 cm lang. </a:t>
            </a:r>
          </a:p>
          <a:p>
            <a:pPr lvl="1"/>
            <a:r>
              <a:rPr lang="nl-NL" dirty="0" smtClean="0">
                <a:solidFill>
                  <a:schemeClr val="tx1"/>
                </a:solidFill>
              </a:rPr>
              <a:t>Niet warmer dan 32 </a:t>
            </a:r>
            <a:r>
              <a:rPr lang="nl-NL" dirty="0">
                <a:solidFill>
                  <a:schemeClr val="tx1"/>
                </a:solidFill>
              </a:rPr>
              <a:t>°C </a:t>
            </a:r>
            <a:r>
              <a:rPr lang="nl-NL" dirty="0" smtClean="0">
                <a:solidFill>
                  <a:schemeClr val="tx1"/>
                </a:solidFill>
              </a:rPr>
              <a:t>, dan krijgen de dieren last van hittestress</a:t>
            </a:r>
          </a:p>
          <a:p>
            <a:endParaRPr lang="nl-NL" dirty="0" smtClean="0">
              <a:solidFill>
                <a:schemeClr val="tx1"/>
              </a:solidFill>
            </a:endParaRPr>
          </a:p>
          <a:p>
            <a:r>
              <a:rPr lang="nl-NL" dirty="0" smtClean="0">
                <a:solidFill>
                  <a:schemeClr val="tx1"/>
                </a:solidFill>
              </a:rPr>
              <a:t>Degoes klimmen graag dus het verblijf  moet hoog zijn en afgedekt. </a:t>
            </a:r>
          </a:p>
          <a:p>
            <a:pPr lvl="1"/>
            <a:r>
              <a:rPr lang="nl-NL" dirty="0" smtClean="0">
                <a:solidFill>
                  <a:schemeClr val="tx1"/>
                </a:solidFill>
              </a:rPr>
              <a:t>Verdiepingen in het verblijf is ook aan te raden, maar let weer op de hoogte i.v.m. vallen. </a:t>
            </a:r>
            <a:endParaRPr lang="nl-NL" dirty="0">
              <a:solidFill>
                <a:schemeClr val="tx1"/>
              </a:solidFill>
            </a:endParaRPr>
          </a:p>
          <a:p>
            <a:pPr lvl="1"/>
            <a:endParaRPr lang="nl-NL" dirty="0">
              <a:solidFill>
                <a:schemeClr val="tx1"/>
              </a:solidFill>
            </a:endParaRPr>
          </a:p>
          <a:p>
            <a:r>
              <a:rPr lang="nl-NL" dirty="0">
                <a:solidFill>
                  <a:schemeClr val="tx1"/>
                </a:solidFill>
              </a:rPr>
              <a:t>Bodembedekking:</a:t>
            </a:r>
          </a:p>
          <a:p>
            <a:pPr lvl="1"/>
            <a:r>
              <a:rPr lang="nl-NL" dirty="0" smtClean="0">
                <a:solidFill>
                  <a:schemeClr val="tx1"/>
                </a:solidFill>
              </a:rPr>
              <a:t>Ruimte moet stofvrij zijn, anders kunnen ze last krijgen van hun luchtwegen. </a:t>
            </a:r>
          </a:p>
          <a:p>
            <a:pPr lvl="1"/>
            <a:r>
              <a:rPr lang="nl-NL" dirty="0" smtClean="0">
                <a:solidFill>
                  <a:schemeClr val="tx1"/>
                </a:solidFill>
              </a:rPr>
              <a:t>Bijvoorbeeld hennepvezel, beukensnippers, papier, hooi en stro. </a:t>
            </a:r>
            <a:endParaRPr lang="nl-NL" dirty="0">
              <a:solidFill>
                <a:schemeClr val="tx1"/>
              </a:solidFill>
            </a:endParaRPr>
          </a:p>
          <a:p>
            <a:pPr marL="274320" lvl="1" indent="0">
              <a:buNone/>
            </a:pPr>
            <a:endParaRPr lang="nl-NL" dirty="0">
              <a:solidFill>
                <a:schemeClr val="tx1"/>
              </a:solidFill>
            </a:endParaRPr>
          </a:p>
          <a:p>
            <a:pPr lvl="1"/>
            <a:endParaRPr lang="nl-NL" dirty="0">
              <a:solidFill>
                <a:schemeClr val="tx1"/>
              </a:solidFill>
            </a:endParaRPr>
          </a:p>
          <a:p>
            <a:endParaRPr lang="nl-NL" dirty="0">
              <a:solidFill>
                <a:schemeClr val="tx1"/>
              </a:solidFill>
            </a:endParaRPr>
          </a:p>
        </p:txBody>
      </p:sp>
      <p:pic>
        <p:nvPicPr>
          <p:cNvPr id="2050" name="Picture 2" descr="Gerelateerde afbeel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9768" y="402872"/>
            <a:ext cx="2047093" cy="153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288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We gaan verrijking voor de hamsters maken</a:t>
            </a:r>
            <a:endParaRPr lang="nl-NL" sz="4000" dirty="0"/>
          </a:p>
        </p:txBody>
      </p:sp>
      <p:sp>
        <p:nvSpPr>
          <p:cNvPr id="3" name="Tijdelijke aanduiding voor inhoud 2"/>
          <p:cNvSpPr>
            <a:spLocks noGrp="1"/>
          </p:cNvSpPr>
          <p:nvPr>
            <p:ph idx="1"/>
          </p:nvPr>
        </p:nvSpPr>
        <p:spPr/>
        <p:txBody>
          <a:bodyPr>
            <a:normAutofit/>
          </a:bodyPr>
          <a:lstStyle/>
          <a:p>
            <a:pPr lvl="1"/>
            <a:endParaRPr lang="nl-NL" dirty="0" smtClean="0">
              <a:solidFill>
                <a:schemeClr val="tx1"/>
              </a:solidFill>
            </a:endParaRPr>
          </a:p>
          <a:p>
            <a:endParaRPr lang="nl-NL" dirty="0">
              <a:solidFill>
                <a:schemeClr val="tx1"/>
              </a:solidFill>
            </a:endParaRPr>
          </a:p>
        </p:txBody>
      </p:sp>
      <p:pic>
        <p:nvPicPr>
          <p:cNvPr id="1026" name="Picture 2" descr="Afbeeldingsresultaat voor hamster verrij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581" y="4333897"/>
            <a:ext cx="3253830" cy="21670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hamster verrijk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4889" y="4333897"/>
            <a:ext cx="2889401" cy="21670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erelateerde afbee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103" y="4333897"/>
            <a:ext cx="2378940" cy="21670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fbeeldingsresultaat voor hamster verrijk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0736" y="4333897"/>
            <a:ext cx="2503703" cy="224220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1240971" y="2057400"/>
            <a:ext cx="9366069" cy="923330"/>
          </a:xfrm>
          <a:prstGeom prst="rect">
            <a:avLst/>
          </a:prstGeom>
          <a:noFill/>
        </p:spPr>
        <p:txBody>
          <a:bodyPr wrap="square" rtlCol="0">
            <a:spAutoFit/>
          </a:bodyPr>
          <a:lstStyle/>
          <a:p>
            <a:r>
              <a:rPr lang="nl-NL" dirty="0" smtClean="0"/>
              <a:t>De rest van deze les hebben jullie de tijd om verrijking te maken voor de hamsters hier op school.</a:t>
            </a:r>
          </a:p>
          <a:p>
            <a:r>
              <a:rPr lang="nl-NL" dirty="0" smtClean="0"/>
              <a:t>Wees creatief en probeer de materialen te gebruiken die je hier op school kan vinden. </a:t>
            </a:r>
          </a:p>
          <a:p>
            <a:r>
              <a:rPr lang="nl-NL" dirty="0" smtClean="0"/>
              <a:t>Let op, het moet dit uur af zijn, dus zorg dat je snel een plan maakt en dit uitvoert.  </a:t>
            </a:r>
            <a:endParaRPr lang="nl-NL" dirty="0"/>
          </a:p>
        </p:txBody>
      </p:sp>
    </p:spTree>
    <p:extLst>
      <p:ext uri="{BB962C8B-B14F-4D97-AF65-F5344CB8AC3E}">
        <p14:creationId xmlns:p14="http://schemas.microsoft.com/office/powerpoint/2010/main" val="304284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3000" y="243840"/>
            <a:ext cx="9875520" cy="1356360"/>
          </a:xfrm>
        </p:spPr>
        <p:txBody>
          <a:bodyPr/>
          <a:lstStyle/>
          <a:p>
            <a:r>
              <a:rPr lang="nl-NL" dirty="0" smtClean="0"/>
              <a:t>Planning blok 2</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614975835"/>
              </p:ext>
            </p:extLst>
          </p:nvPr>
        </p:nvGraphicFramePr>
        <p:xfrm>
          <a:off x="1143003" y="1430383"/>
          <a:ext cx="9875517" cy="4899020"/>
        </p:xfrm>
        <a:graphic>
          <a:graphicData uri="http://schemas.openxmlformats.org/drawingml/2006/table">
            <a:tbl>
              <a:tblPr firstRow="1" firstCol="1" bandRow="1">
                <a:tableStyleId>{5C22544A-7EE6-4342-B048-85BDC9FD1C3A}</a:tableStyleId>
              </a:tblPr>
              <a:tblGrid>
                <a:gridCol w="1051558">
                  <a:extLst>
                    <a:ext uri="{9D8B030D-6E8A-4147-A177-3AD203B41FA5}">
                      <a16:colId xmlns:a16="http://schemas.microsoft.com/office/drawing/2014/main" val="2276240195"/>
                    </a:ext>
                  </a:extLst>
                </a:gridCol>
                <a:gridCol w="653143">
                  <a:extLst>
                    <a:ext uri="{9D8B030D-6E8A-4147-A177-3AD203B41FA5}">
                      <a16:colId xmlns:a16="http://schemas.microsoft.com/office/drawing/2014/main" val="2804381757"/>
                    </a:ext>
                  </a:extLst>
                </a:gridCol>
                <a:gridCol w="4156094">
                  <a:extLst>
                    <a:ext uri="{9D8B030D-6E8A-4147-A177-3AD203B41FA5}">
                      <a16:colId xmlns:a16="http://schemas.microsoft.com/office/drawing/2014/main" val="1385447543"/>
                    </a:ext>
                  </a:extLst>
                </a:gridCol>
                <a:gridCol w="4014722">
                  <a:extLst>
                    <a:ext uri="{9D8B030D-6E8A-4147-A177-3AD203B41FA5}">
                      <a16:colId xmlns:a16="http://schemas.microsoft.com/office/drawing/2014/main" val="3841917231"/>
                    </a:ext>
                  </a:extLst>
                </a:gridCol>
              </a:tblGrid>
              <a:tr h="371508">
                <a:tc>
                  <a:txBody>
                    <a:bodyPr/>
                    <a:lstStyle/>
                    <a:p>
                      <a:pPr algn="ctr">
                        <a:lnSpc>
                          <a:spcPct val="107000"/>
                        </a:lnSpc>
                        <a:spcAft>
                          <a:spcPts val="0"/>
                        </a:spcAft>
                      </a:pPr>
                      <a:r>
                        <a:rPr lang="nl-NL" sz="1400">
                          <a:effectLst/>
                        </a:rPr>
                        <a:t>Week-</a:t>
                      </a:r>
                    </a:p>
                    <a:p>
                      <a:pPr algn="ctr">
                        <a:lnSpc>
                          <a:spcPct val="107000"/>
                        </a:lnSpc>
                        <a:spcAft>
                          <a:spcPts val="0"/>
                        </a:spcAft>
                      </a:pPr>
                      <a:r>
                        <a:rPr lang="nl-NL" sz="1400">
                          <a:effectLst/>
                        </a:rPr>
                        <a:t>nummer</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tc>
                  <a:txBody>
                    <a:bodyPr/>
                    <a:lstStyle/>
                    <a:p>
                      <a:pPr algn="ctr">
                        <a:lnSpc>
                          <a:spcPct val="107000"/>
                        </a:lnSpc>
                        <a:spcAft>
                          <a:spcPts val="0"/>
                        </a:spcAft>
                      </a:pPr>
                      <a:r>
                        <a:rPr lang="nl-NL" sz="1400">
                          <a:effectLst/>
                        </a:rPr>
                        <a:t>Les</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tc>
                  <a:txBody>
                    <a:bodyPr/>
                    <a:lstStyle/>
                    <a:p>
                      <a:pPr algn="ctr">
                        <a:lnSpc>
                          <a:spcPct val="107000"/>
                        </a:lnSpc>
                        <a:spcAft>
                          <a:spcPts val="0"/>
                        </a:spcAft>
                      </a:pPr>
                      <a:r>
                        <a:rPr lang="nl-NL" sz="1400">
                          <a:effectLst/>
                        </a:rPr>
                        <a:t>Onderwerp</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tc>
                  <a:txBody>
                    <a:bodyPr/>
                    <a:lstStyle/>
                    <a:p>
                      <a:pPr algn="ctr">
                        <a:lnSpc>
                          <a:spcPct val="107000"/>
                        </a:lnSpc>
                        <a:spcAft>
                          <a:spcPts val="0"/>
                        </a:spcAft>
                      </a:pPr>
                      <a:r>
                        <a:rPr lang="nl-NL" sz="1400">
                          <a:effectLst/>
                        </a:rPr>
                        <a:t>Lesstof</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extLst>
                  <a:ext uri="{0D108BD9-81ED-4DB2-BD59-A6C34878D82A}">
                    <a16:rowId xmlns:a16="http://schemas.microsoft.com/office/drawing/2014/main" val="3523382755"/>
                  </a:ext>
                </a:extLst>
              </a:tr>
              <a:tr h="557262">
                <a:tc>
                  <a:txBody>
                    <a:bodyPr/>
                    <a:lstStyle/>
                    <a:p>
                      <a:pPr>
                        <a:lnSpc>
                          <a:spcPct val="107000"/>
                        </a:lnSpc>
                        <a:spcAft>
                          <a:spcPts val="0"/>
                        </a:spcAft>
                      </a:pPr>
                      <a:r>
                        <a:rPr lang="nl-NL" sz="1400">
                          <a:effectLst/>
                        </a:rPr>
                        <a:t>Week 44</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tc>
                  <a:txBody>
                    <a:bodyPr/>
                    <a:lstStyle/>
                    <a:p>
                      <a:pPr algn="ctr">
                        <a:lnSpc>
                          <a:spcPct val="107000"/>
                        </a:lnSpc>
                        <a:spcAft>
                          <a:spcPts val="0"/>
                        </a:spcAft>
                      </a:pPr>
                      <a:r>
                        <a:rPr lang="nl-NL" sz="1400">
                          <a:effectLst/>
                        </a:rPr>
                        <a:t>1</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nchor="ctr"/>
                </a:tc>
                <a:tc>
                  <a:txBody>
                    <a:bodyPr/>
                    <a:lstStyle/>
                    <a:p>
                      <a:pPr>
                        <a:lnSpc>
                          <a:spcPct val="107000"/>
                        </a:lnSpc>
                        <a:spcAft>
                          <a:spcPts val="0"/>
                        </a:spcAft>
                      </a:pPr>
                      <a:r>
                        <a:rPr lang="nl-NL" sz="1400">
                          <a:effectLst/>
                        </a:rPr>
                        <a:t>Bespreken toets blok 1.</a:t>
                      </a:r>
                    </a:p>
                    <a:p>
                      <a:pPr>
                        <a:lnSpc>
                          <a:spcPct val="107000"/>
                        </a:lnSpc>
                        <a:spcAft>
                          <a:spcPts val="0"/>
                        </a:spcAft>
                      </a:pPr>
                      <a:r>
                        <a:rPr lang="nl-NL" sz="1400">
                          <a:effectLst/>
                        </a:rPr>
                        <a:t>Doornemen verschillende bodembedekkers.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tc>
                  <a:txBody>
                    <a:bodyPr/>
                    <a:lstStyle/>
                    <a:p>
                      <a:pPr>
                        <a:lnSpc>
                          <a:spcPct val="107000"/>
                        </a:lnSpc>
                        <a:spcAft>
                          <a:spcPts val="0"/>
                        </a:spcAft>
                      </a:pPr>
                      <a:r>
                        <a:rPr lang="nl-NL" sz="1400" dirty="0">
                          <a:effectLst/>
                        </a:rPr>
                        <a:t>Kenniskiemboek Huisvesting van gezelschapsdieren: Hoofdstuk 2.6</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extLst>
                  <a:ext uri="{0D108BD9-81ED-4DB2-BD59-A6C34878D82A}">
                    <a16:rowId xmlns:a16="http://schemas.microsoft.com/office/drawing/2014/main" val="650379513"/>
                  </a:ext>
                </a:extLst>
              </a:tr>
              <a:tr h="557262">
                <a:tc>
                  <a:txBody>
                    <a:bodyPr/>
                    <a:lstStyle/>
                    <a:p>
                      <a:pPr>
                        <a:lnSpc>
                          <a:spcPct val="107000"/>
                        </a:lnSpc>
                        <a:spcAft>
                          <a:spcPts val="0"/>
                        </a:spcAft>
                      </a:pPr>
                      <a:r>
                        <a:rPr lang="nl-NL" sz="1400">
                          <a:effectLst/>
                        </a:rPr>
                        <a:t>Week 45</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tc>
                  <a:txBody>
                    <a:bodyPr/>
                    <a:lstStyle/>
                    <a:p>
                      <a:pPr algn="ctr">
                        <a:lnSpc>
                          <a:spcPct val="107000"/>
                        </a:lnSpc>
                        <a:spcAft>
                          <a:spcPts val="0"/>
                        </a:spcAft>
                      </a:pPr>
                      <a:r>
                        <a:rPr lang="nl-NL" sz="1800">
                          <a:effectLst/>
                        </a:rPr>
                        <a:t>2</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nchor="ctr"/>
                </a:tc>
                <a:tc>
                  <a:txBody>
                    <a:bodyPr/>
                    <a:lstStyle/>
                    <a:p>
                      <a:pPr>
                        <a:lnSpc>
                          <a:spcPct val="107000"/>
                        </a:lnSpc>
                        <a:spcAft>
                          <a:spcPts val="0"/>
                        </a:spcAft>
                      </a:pPr>
                      <a:r>
                        <a:rPr lang="nl-NL" sz="1400">
                          <a:effectLst/>
                        </a:rPr>
                        <a:t>Huisvestingsvormen en onderhoud konijn en cavia. Stappenplan maken voor reinigen verblijf.</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tc>
                  <a:txBody>
                    <a:bodyPr/>
                    <a:lstStyle/>
                    <a:p>
                      <a:pPr>
                        <a:lnSpc>
                          <a:spcPct val="107000"/>
                        </a:lnSpc>
                        <a:spcAft>
                          <a:spcPts val="0"/>
                        </a:spcAft>
                      </a:pPr>
                      <a:r>
                        <a:rPr lang="nl-NL" sz="1400" dirty="0">
                          <a:effectLst/>
                        </a:rPr>
                        <a:t>Kenniskiemboek Huisvesting van gezelschapsdieren: Hoofdstuk 1.6, 2.5, 3.6 en 4.6.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extLst>
                  <a:ext uri="{0D108BD9-81ED-4DB2-BD59-A6C34878D82A}">
                    <a16:rowId xmlns:a16="http://schemas.microsoft.com/office/drawing/2014/main" val="3593163694"/>
                  </a:ext>
                </a:extLst>
              </a:tr>
              <a:tr h="557262">
                <a:tc>
                  <a:txBody>
                    <a:bodyPr/>
                    <a:lstStyle/>
                    <a:p>
                      <a:pPr>
                        <a:lnSpc>
                          <a:spcPct val="107000"/>
                        </a:lnSpc>
                        <a:spcAft>
                          <a:spcPts val="0"/>
                        </a:spcAft>
                      </a:pPr>
                      <a:r>
                        <a:rPr lang="nl-NL" sz="1400">
                          <a:effectLst/>
                        </a:rPr>
                        <a:t>Week 46</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tc>
                  <a:txBody>
                    <a:bodyPr/>
                    <a:lstStyle/>
                    <a:p>
                      <a:pPr algn="ctr">
                        <a:lnSpc>
                          <a:spcPct val="107000"/>
                        </a:lnSpc>
                        <a:spcAft>
                          <a:spcPts val="0"/>
                        </a:spcAft>
                      </a:pPr>
                      <a:r>
                        <a:rPr lang="nl-NL" sz="1400">
                          <a:effectLst/>
                        </a:rPr>
                        <a:t>3</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nchor="ctr"/>
                </a:tc>
                <a:tc>
                  <a:txBody>
                    <a:bodyPr/>
                    <a:lstStyle/>
                    <a:p>
                      <a:pPr>
                        <a:lnSpc>
                          <a:spcPct val="107000"/>
                        </a:lnSpc>
                        <a:spcAft>
                          <a:spcPts val="0"/>
                        </a:spcAft>
                      </a:pPr>
                      <a:r>
                        <a:rPr lang="nl-NL" sz="1400" dirty="0">
                          <a:effectLst/>
                        </a:rPr>
                        <a:t>Huisvestingsvormen en onderhoud </a:t>
                      </a:r>
                      <a:r>
                        <a:rPr lang="nl-NL" sz="1400" dirty="0" smtClean="0">
                          <a:effectLst/>
                        </a:rPr>
                        <a:t>muizen</a:t>
                      </a:r>
                      <a:r>
                        <a:rPr lang="nl-NL" sz="1400" dirty="0">
                          <a:effectLst/>
                        </a:rPr>
                        <a:t>, ratten gerbils. Stappenplan maken voor reinigen verblijf.</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tc>
                  <a:txBody>
                    <a:bodyPr/>
                    <a:lstStyle/>
                    <a:p>
                      <a:pPr>
                        <a:lnSpc>
                          <a:spcPct val="107000"/>
                        </a:lnSpc>
                        <a:spcAft>
                          <a:spcPts val="0"/>
                        </a:spcAft>
                      </a:pPr>
                      <a:r>
                        <a:rPr lang="nl-NL" sz="1400" dirty="0">
                          <a:effectLst/>
                        </a:rPr>
                        <a:t>Kenniskiemboek Huisvesting van gezelschapsdieren: Hoofdstuk 1.7, 2.6, 3.6 en 4.6.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extLst>
                  <a:ext uri="{0D108BD9-81ED-4DB2-BD59-A6C34878D82A}">
                    <a16:rowId xmlns:a16="http://schemas.microsoft.com/office/drawing/2014/main" val="2730815103"/>
                  </a:ext>
                </a:extLst>
              </a:tr>
              <a:tr h="743015">
                <a:tc>
                  <a:txBody>
                    <a:bodyPr/>
                    <a:lstStyle/>
                    <a:p>
                      <a:pPr>
                        <a:lnSpc>
                          <a:spcPct val="107000"/>
                        </a:lnSpc>
                        <a:spcAft>
                          <a:spcPts val="0"/>
                        </a:spcAft>
                      </a:pPr>
                      <a:r>
                        <a:rPr lang="nl-NL" sz="1400">
                          <a:effectLst/>
                        </a:rPr>
                        <a:t>Week 47</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solidFill>
                      <a:schemeClr val="accent3"/>
                    </a:solidFill>
                  </a:tcPr>
                </a:tc>
                <a:tc>
                  <a:txBody>
                    <a:bodyPr/>
                    <a:lstStyle/>
                    <a:p>
                      <a:pPr algn="ctr">
                        <a:lnSpc>
                          <a:spcPct val="107000"/>
                        </a:lnSpc>
                        <a:spcAft>
                          <a:spcPts val="0"/>
                        </a:spcAft>
                      </a:pPr>
                      <a:r>
                        <a:rPr lang="nl-NL" sz="1400">
                          <a:effectLst/>
                        </a:rPr>
                        <a:t>4</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nchor="ctr">
                    <a:solidFill>
                      <a:schemeClr val="accent3"/>
                    </a:solidFill>
                  </a:tcPr>
                </a:tc>
                <a:tc>
                  <a:txBody>
                    <a:bodyPr/>
                    <a:lstStyle/>
                    <a:p>
                      <a:pPr>
                        <a:lnSpc>
                          <a:spcPct val="107000"/>
                        </a:lnSpc>
                        <a:spcAft>
                          <a:spcPts val="0"/>
                        </a:spcAft>
                      </a:pPr>
                      <a:r>
                        <a:rPr lang="nl-NL" sz="1400" dirty="0">
                          <a:effectLst/>
                        </a:rPr>
                        <a:t>Huisvestingsvormen en onderhoud hamsters, chinchilla’s, degoes. Stappenplan maken voor reinigen verblijf.</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solidFill>
                      <a:schemeClr val="accent3"/>
                    </a:solidFill>
                  </a:tcPr>
                </a:tc>
                <a:tc>
                  <a:txBody>
                    <a:bodyPr/>
                    <a:lstStyle/>
                    <a:p>
                      <a:pPr>
                        <a:lnSpc>
                          <a:spcPct val="107000"/>
                        </a:lnSpc>
                        <a:spcAft>
                          <a:spcPts val="0"/>
                        </a:spcAft>
                      </a:pPr>
                      <a:r>
                        <a:rPr lang="nl-NL" sz="1400" dirty="0">
                          <a:effectLst/>
                        </a:rPr>
                        <a:t>Kenniskiemboek Huisvesting van gezelschapsdieren: Hoofdstuk 1.7, 2.6, 3.6 en 4.6.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solidFill>
                      <a:schemeClr val="accent3"/>
                    </a:solidFill>
                  </a:tcPr>
                </a:tc>
                <a:extLst>
                  <a:ext uri="{0D108BD9-81ED-4DB2-BD59-A6C34878D82A}">
                    <a16:rowId xmlns:a16="http://schemas.microsoft.com/office/drawing/2014/main" val="4152727739"/>
                  </a:ext>
                </a:extLst>
              </a:tr>
              <a:tr h="557262">
                <a:tc>
                  <a:txBody>
                    <a:bodyPr/>
                    <a:lstStyle/>
                    <a:p>
                      <a:pPr>
                        <a:lnSpc>
                          <a:spcPct val="107000"/>
                        </a:lnSpc>
                        <a:spcAft>
                          <a:spcPts val="0"/>
                        </a:spcAft>
                      </a:pPr>
                      <a:r>
                        <a:rPr lang="nl-NL" sz="1400">
                          <a:effectLst/>
                        </a:rPr>
                        <a:t>Week 48</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tc>
                  <a:txBody>
                    <a:bodyPr/>
                    <a:lstStyle/>
                    <a:p>
                      <a:pPr algn="ctr">
                        <a:lnSpc>
                          <a:spcPct val="107000"/>
                        </a:lnSpc>
                        <a:spcAft>
                          <a:spcPts val="0"/>
                        </a:spcAft>
                      </a:pPr>
                      <a:r>
                        <a:rPr lang="nl-NL" sz="1400">
                          <a:effectLst/>
                        </a:rPr>
                        <a:t>5</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nchor="ctr"/>
                </a:tc>
                <a:tc>
                  <a:txBody>
                    <a:bodyPr/>
                    <a:lstStyle/>
                    <a:p>
                      <a:pPr>
                        <a:lnSpc>
                          <a:spcPct val="107000"/>
                        </a:lnSpc>
                        <a:spcAft>
                          <a:spcPts val="0"/>
                        </a:spcAft>
                      </a:pPr>
                      <a:r>
                        <a:rPr lang="nl-NL" sz="1400">
                          <a:effectLst/>
                        </a:rPr>
                        <a:t>Preventie ziekteverspreiding en wetgeving hierover. Zoönosen konijnen en knaagdieren.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tc>
                  <a:txBody>
                    <a:bodyPr/>
                    <a:lstStyle/>
                    <a:p>
                      <a:pPr>
                        <a:lnSpc>
                          <a:spcPct val="107000"/>
                        </a:lnSpc>
                        <a:spcAft>
                          <a:spcPts val="0"/>
                        </a:spcAft>
                      </a:pPr>
                      <a:r>
                        <a:rPr lang="nl-NL" sz="1400">
                          <a:effectLst/>
                        </a:rPr>
                        <a:t>Kenniskiemboek Infectieziekten: Hoofdstuk 5.2, 5.3, 5.5, 5.6 en 5.7.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extLst>
                  <a:ext uri="{0D108BD9-81ED-4DB2-BD59-A6C34878D82A}">
                    <a16:rowId xmlns:a16="http://schemas.microsoft.com/office/drawing/2014/main" val="2674887998"/>
                  </a:ext>
                </a:extLst>
              </a:tr>
              <a:tr h="557262">
                <a:tc>
                  <a:txBody>
                    <a:bodyPr/>
                    <a:lstStyle/>
                    <a:p>
                      <a:pPr>
                        <a:lnSpc>
                          <a:spcPct val="107000"/>
                        </a:lnSpc>
                        <a:spcAft>
                          <a:spcPts val="0"/>
                        </a:spcAft>
                      </a:pPr>
                      <a:r>
                        <a:rPr lang="nl-NL" sz="1400">
                          <a:effectLst/>
                        </a:rPr>
                        <a:t>Week 49</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tc>
                  <a:txBody>
                    <a:bodyPr/>
                    <a:lstStyle/>
                    <a:p>
                      <a:pPr algn="ctr">
                        <a:lnSpc>
                          <a:spcPct val="107000"/>
                        </a:lnSpc>
                        <a:spcAft>
                          <a:spcPts val="0"/>
                        </a:spcAft>
                      </a:pPr>
                      <a:r>
                        <a:rPr lang="nl-NL" sz="1400">
                          <a:effectLst/>
                        </a:rPr>
                        <a:t>6</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nchor="ctr"/>
                </a:tc>
                <a:tc>
                  <a:txBody>
                    <a:bodyPr/>
                    <a:lstStyle/>
                    <a:p>
                      <a:pPr>
                        <a:lnSpc>
                          <a:spcPct val="107000"/>
                        </a:lnSpc>
                        <a:spcAft>
                          <a:spcPts val="0"/>
                        </a:spcAft>
                      </a:pPr>
                      <a:r>
                        <a:rPr lang="nl-NL" sz="1400" dirty="0">
                          <a:effectLst/>
                        </a:rPr>
                        <a:t>Welzijn, ethiek, en wetgeving m.b.t. huisvesting knaagdieren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tc>
                  <a:txBody>
                    <a:bodyPr/>
                    <a:lstStyle/>
                    <a:p>
                      <a:pPr>
                        <a:lnSpc>
                          <a:spcPct val="107000"/>
                        </a:lnSpc>
                        <a:spcAft>
                          <a:spcPts val="0"/>
                        </a:spcAft>
                      </a:pPr>
                      <a:r>
                        <a:rPr lang="nl-NL" sz="1400">
                          <a:effectLst/>
                        </a:rPr>
                        <a:t>Kenniskiemboek Dierenwelzijn en huisvesting: Casus </a:t>
                      </a:r>
                      <a:r>
                        <a:rPr lang="nl-NL" sz="1400">
                          <a:effectLst/>
                          <a:sym typeface="Wingdings" panose="05000000000000000000" pitchFamily="2" charset="2"/>
                        </a:rPr>
                        <a:t></a:t>
                      </a:r>
                      <a:r>
                        <a:rPr lang="nl-NL" sz="1400">
                          <a:effectLst/>
                        </a:rPr>
                        <a:t> Verrijkt of prikkelarm en Diergericht ontwerpen.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extLst>
                  <a:ext uri="{0D108BD9-81ED-4DB2-BD59-A6C34878D82A}">
                    <a16:rowId xmlns:a16="http://schemas.microsoft.com/office/drawing/2014/main" val="2720541556"/>
                  </a:ext>
                </a:extLst>
              </a:tr>
              <a:tr h="371508">
                <a:tc>
                  <a:txBody>
                    <a:bodyPr/>
                    <a:lstStyle/>
                    <a:p>
                      <a:pPr>
                        <a:lnSpc>
                          <a:spcPct val="107000"/>
                        </a:lnSpc>
                        <a:spcAft>
                          <a:spcPts val="0"/>
                        </a:spcAft>
                      </a:pPr>
                      <a:r>
                        <a:rPr lang="nl-NL" sz="1400">
                          <a:effectLst/>
                        </a:rPr>
                        <a:t>Week 50</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tc>
                  <a:txBody>
                    <a:bodyPr/>
                    <a:lstStyle/>
                    <a:p>
                      <a:pPr algn="ctr">
                        <a:lnSpc>
                          <a:spcPct val="107000"/>
                        </a:lnSpc>
                        <a:spcAft>
                          <a:spcPts val="0"/>
                        </a:spcAft>
                      </a:pPr>
                      <a:r>
                        <a:rPr lang="nl-NL" sz="1400">
                          <a:effectLst/>
                        </a:rPr>
                        <a:t>7</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nchor="ctr"/>
                </a:tc>
                <a:tc>
                  <a:txBody>
                    <a:bodyPr/>
                    <a:lstStyle/>
                    <a:p>
                      <a:pPr>
                        <a:lnSpc>
                          <a:spcPct val="107000"/>
                        </a:lnSpc>
                        <a:spcAft>
                          <a:spcPts val="0"/>
                        </a:spcAft>
                        <a:tabLst>
                          <a:tab pos="1161415" algn="ctr"/>
                        </a:tabLst>
                      </a:pPr>
                      <a:r>
                        <a:rPr lang="nl-NL" sz="1400">
                          <a:effectLst/>
                        </a:rPr>
                        <a:t>Ruimte voor vragen, herhaling lesstof en bespreken toets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tc>
                  <a:txBody>
                    <a:bodyPr/>
                    <a:lstStyle/>
                    <a:p>
                      <a:pPr algn="ctr">
                        <a:lnSpc>
                          <a:spcPct val="107000"/>
                        </a:lnSpc>
                        <a:spcAft>
                          <a:spcPts val="0"/>
                        </a:spcAft>
                      </a:pPr>
                      <a:r>
                        <a:rPr lang="nl-NL" sz="1400">
                          <a:effectLst/>
                        </a:rPr>
                        <a:t>Kahoot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extLst>
                  <a:ext uri="{0D108BD9-81ED-4DB2-BD59-A6C34878D82A}">
                    <a16:rowId xmlns:a16="http://schemas.microsoft.com/office/drawing/2014/main" val="29086628"/>
                  </a:ext>
                </a:extLst>
              </a:tr>
              <a:tr h="371508">
                <a:tc>
                  <a:txBody>
                    <a:bodyPr/>
                    <a:lstStyle/>
                    <a:p>
                      <a:pPr>
                        <a:lnSpc>
                          <a:spcPct val="107000"/>
                        </a:lnSpc>
                        <a:spcAft>
                          <a:spcPts val="0"/>
                        </a:spcAft>
                      </a:pPr>
                      <a:r>
                        <a:rPr lang="nl-NL" sz="1400">
                          <a:effectLst/>
                        </a:rPr>
                        <a:t>Week 51</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tc>
                  <a:txBody>
                    <a:bodyPr/>
                    <a:lstStyle/>
                    <a:p>
                      <a:pPr algn="ctr">
                        <a:lnSpc>
                          <a:spcPct val="107000"/>
                        </a:lnSpc>
                        <a:spcAft>
                          <a:spcPts val="0"/>
                        </a:spcAft>
                      </a:pPr>
                      <a:r>
                        <a:rPr lang="nl-NL" sz="1400">
                          <a:effectLst/>
                        </a:rPr>
                        <a:t>8</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nchor="ctr"/>
                </a:tc>
                <a:tc>
                  <a:txBody>
                    <a:bodyPr/>
                    <a:lstStyle/>
                    <a:p>
                      <a:pPr>
                        <a:lnSpc>
                          <a:spcPct val="107000"/>
                        </a:lnSpc>
                        <a:spcAft>
                          <a:spcPts val="0"/>
                        </a:spcAft>
                      </a:pPr>
                      <a:r>
                        <a:rPr lang="nl-NL" sz="1400">
                          <a:effectLst/>
                        </a:rPr>
                        <a:t>Toets</a:t>
                      </a:r>
                    </a:p>
                    <a:p>
                      <a:pPr>
                        <a:lnSpc>
                          <a:spcPct val="107000"/>
                        </a:lnSpc>
                        <a:spcAft>
                          <a:spcPts val="0"/>
                        </a:spcAft>
                      </a:pPr>
                      <a:r>
                        <a:rPr lang="nl-NL" sz="1400">
                          <a:effectLst/>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tc>
                  <a:txBody>
                    <a:bodyPr/>
                    <a:lstStyle/>
                    <a:p>
                      <a:pPr algn="ctr">
                        <a:lnSpc>
                          <a:spcPct val="107000"/>
                        </a:lnSpc>
                        <a:spcAft>
                          <a:spcPts val="0"/>
                        </a:spcAft>
                      </a:pPr>
                      <a:r>
                        <a:rPr lang="nl-NL" sz="1400" dirty="0">
                          <a:effectLst/>
                        </a:rPr>
                        <a:t>Zie bovenstaande voor lesstof</a:t>
                      </a:r>
                    </a:p>
                    <a:p>
                      <a:pPr algn="ctr">
                        <a:lnSpc>
                          <a:spcPct val="107000"/>
                        </a:lnSpc>
                        <a:spcAft>
                          <a:spcPts val="0"/>
                        </a:spcAft>
                      </a:pPr>
                      <a:r>
                        <a:rPr lang="nl-NL" sz="1400" dirty="0">
                          <a:effectLst/>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758" marR="61758" marT="0" marB="0"/>
                </a:tc>
                <a:extLst>
                  <a:ext uri="{0D108BD9-81ED-4DB2-BD59-A6C34878D82A}">
                    <a16:rowId xmlns:a16="http://schemas.microsoft.com/office/drawing/2014/main" val="1200987409"/>
                  </a:ext>
                </a:extLst>
              </a:tr>
            </a:tbl>
          </a:graphicData>
        </a:graphic>
      </p:graphicFrame>
    </p:spTree>
    <p:extLst>
      <p:ext uri="{BB962C8B-B14F-4D97-AF65-F5344CB8AC3E}">
        <p14:creationId xmlns:p14="http://schemas.microsoft.com/office/powerpoint/2010/main" val="1676876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gaan we vandaag bespreken?</a:t>
            </a:r>
          </a:p>
        </p:txBody>
      </p:sp>
      <p:sp>
        <p:nvSpPr>
          <p:cNvPr id="3" name="Tijdelijke aanduiding voor inhoud 2"/>
          <p:cNvSpPr>
            <a:spLocks noGrp="1"/>
          </p:cNvSpPr>
          <p:nvPr>
            <p:ph idx="1"/>
          </p:nvPr>
        </p:nvSpPr>
        <p:spPr/>
        <p:txBody>
          <a:bodyPr/>
          <a:lstStyle/>
          <a:p>
            <a:r>
              <a:rPr lang="nl-NL" sz="2400" dirty="0">
                <a:solidFill>
                  <a:schemeClr val="tx1"/>
                </a:solidFill>
              </a:rPr>
              <a:t>Huisvestingsvormen en onderhoud hamsters, chinchilla’s, degoes. </a:t>
            </a:r>
            <a:r>
              <a:rPr lang="nl-NL" sz="2400" dirty="0" smtClean="0">
                <a:solidFill>
                  <a:schemeClr val="tx1"/>
                </a:solidFill>
              </a:rPr>
              <a:t>Stappenplan </a:t>
            </a:r>
            <a:r>
              <a:rPr lang="nl-NL" sz="2400" dirty="0">
                <a:solidFill>
                  <a:schemeClr val="tx1"/>
                </a:solidFill>
              </a:rPr>
              <a:t>maken voor reinigen verblijf.</a:t>
            </a:r>
            <a:endParaRPr lang="nl-NL"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nl-NL" dirty="0">
              <a:solidFill>
                <a:schemeClr val="tx1"/>
              </a:solidFill>
            </a:endParaRPr>
          </a:p>
        </p:txBody>
      </p:sp>
      <p:pic>
        <p:nvPicPr>
          <p:cNvPr id="2050" name="Picture 2" descr="Afbeeldingsresultaat voor hamster"/>
          <p:cNvPicPr>
            <a:picLocks noChangeAspect="1" noChangeArrowheads="1"/>
          </p:cNvPicPr>
          <p:nvPr/>
        </p:nvPicPr>
        <p:blipFill rotWithShape="1">
          <a:blip r:embed="rId2">
            <a:extLst>
              <a:ext uri="{28A0092B-C50C-407E-A947-70E740481C1C}">
                <a14:useLocalDpi xmlns:a14="http://schemas.microsoft.com/office/drawing/2010/main" val="0"/>
              </a:ext>
            </a:extLst>
          </a:blip>
          <a:srcRect l="18665"/>
          <a:stretch/>
        </p:blipFill>
        <p:spPr bwMode="auto">
          <a:xfrm>
            <a:off x="757646" y="3410621"/>
            <a:ext cx="3350622" cy="29395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chinch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445" y="3232012"/>
            <a:ext cx="4103651" cy="32967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beeldingsresultaat voor dego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5976" y="3232012"/>
            <a:ext cx="3204210" cy="320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128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Natuurlijk gedrag hamster</a:t>
            </a:r>
            <a:endParaRPr lang="nl-NL" dirty="0"/>
          </a:p>
        </p:txBody>
      </p:sp>
      <p:sp>
        <p:nvSpPr>
          <p:cNvPr id="3" name="Tijdelijke aanduiding voor inhoud 2"/>
          <p:cNvSpPr>
            <a:spLocks noGrp="1"/>
          </p:cNvSpPr>
          <p:nvPr>
            <p:ph idx="1"/>
          </p:nvPr>
        </p:nvSpPr>
        <p:spPr/>
        <p:txBody>
          <a:bodyPr/>
          <a:lstStyle/>
          <a:p>
            <a:r>
              <a:rPr lang="nl-NL" dirty="0" smtClean="0">
                <a:solidFill>
                  <a:schemeClr val="tx1"/>
                </a:solidFill>
              </a:rPr>
              <a:t>Hamsters leven in het wild solitair en zijn vooral ‘s nachts actief. </a:t>
            </a:r>
          </a:p>
          <a:p>
            <a:pPr lvl="1"/>
            <a:r>
              <a:rPr lang="nl-NL" dirty="0" smtClean="0">
                <a:solidFill>
                  <a:schemeClr val="tx1"/>
                </a:solidFill>
              </a:rPr>
              <a:t>Worden tussen de 2 en de 3 jaar oud.</a:t>
            </a:r>
          </a:p>
          <a:p>
            <a:pPr lvl="1"/>
            <a:endParaRPr lang="nl-NL" dirty="0">
              <a:solidFill>
                <a:schemeClr val="tx1"/>
              </a:solidFill>
            </a:endParaRPr>
          </a:p>
          <a:p>
            <a:r>
              <a:rPr lang="nl-NL" dirty="0" smtClean="0">
                <a:solidFill>
                  <a:schemeClr val="tx1"/>
                </a:solidFill>
              </a:rPr>
              <a:t>Hoewel hamsters vaak als huisdier gehouden worden voor kinderen, zijn ze niet geschikt voor kinderen omdat ze overdag slapen en kunnen bijten als ze gestoord worden. Daarnaast zijn het erg tere diertjes, en dus niet ‘</a:t>
            </a:r>
            <a:r>
              <a:rPr lang="nl-NL" dirty="0" err="1" smtClean="0">
                <a:solidFill>
                  <a:schemeClr val="tx1"/>
                </a:solidFill>
              </a:rPr>
              <a:t>knuffelproof</a:t>
            </a:r>
            <a:r>
              <a:rPr lang="nl-NL" dirty="0" smtClean="0">
                <a:solidFill>
                  <a:schemeClr val="tx1"/>
                </a:solidFill>
              </a:rPr>
              <a:t>’. </a:t>
            </a:r>
          </a:p>
          <a:p>
            <a:endParaRPr lang="nl-NL" dirty="0" smtClean="0">
              <a:solidFill>
                <a:schemeClr val="tx1"/>
              </a:solidFill>
            </a:endParaRPr>
          </a:p>
          <a:p>
            <a:r>
              <a:rPr lang="nl-NL" dirty="0" smtClean="0">
                <a:solidFill>
                  <a:schemeClr val="tx1"/>
                </a:solidFill>
              </a:rPr>
              <a:t>Een hamster verzameld zijn voedsel in twee grote wangzakken en neemt dit mee naar het hol. </a:t>
            </a:r>
            <a:endParaRPr lang="nl-NL" dirty="0">
              <a:solidFill>
                <a:schemeClr val="tx1"/>
              </a:solidFill>
            </a:endParaRPr>
          </a:p>
          <a:p>
            <a:pPr marL="45720" indent="0">
              <a:buNone/>
            </a:pPr>
            <a:endParaRPr lang="nl-NL" dirty="0">
              <a:solidFill>
                <a:schemeClr val="tx1"/>
              </a:solidFill>
            </a:endParaRPr>
          </a:p>
        </p:txBody>
      </p:sp>
      <p:pic>
        <p:nvPicPr>
          <p:cNvPr id="6" name="Picture 2" descr="Afbeeldingsresultaat voor hamster"/>
          <p:cNvPicPr>
            <a:picLocks noChangeAspect="1" noChangeArrowheads="1"/>
          </p:cNvPicPr>
          <p:nvPr/>
        </p:nvPicPr>
        <p:blipFill rotWithShape="1">
          <a:blip r:embed="rId2">
            <a:extLst>
              <a:ext uri="{28A0092B-C50C-407E-A947-70E740481C1C}">
                <a14:useLocalDpi xmlns:a14="http://schemas.microsoft.com/office/drawing/2010/main" val="0"/>
              </a:ext>
            </a:extLst>
          </a:blip>
          <a:srcRect l="18665"/>
          <a:stretch/>
        </p:blipFill>
        <p:spPr bwMode="auto">
          <a:xfrm>
            <a:off x="9449532" y="340850"/>
            <a:ext cx="2470323" cy="21672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beeldingsresultaat voor hams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4261" y="5382510"/>
            <a:ext cx="2165594" cy="1217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06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Huisvesting hamster</a:t>
            </a:r>
            <a:endParaRPr lang="nl-NL" dirty="0"/>
          </a:p>
        </p:txBody>
      </p:sp>
      <p:sp>
        <p:nvSpPr>
          <p:cNvPr id="3" name="Tijdelijke aanduiding voor inhoud 2"/>
          <p:cNvSpPr>
            <a:spLocks noGrp="1"/>
          </p:cNvSpPr>
          <p:nvPr>
            <p:ph idx="1"/>
          </p:nvPr>
        </p:nvSpPr>
        <p:spPr/>
        <p:txBody>
          <a:bodyPr>
            <a:normAutofit lnSpcReduction="10000"/>
          </a:bodyPr>
          <a:lstStyle/>
          <a:p>
            <a:r>
              <a:rPr lang="nl-NL" dirty="0">
                <a:solidFill>
                  <a:schemeClr val="tx1"/>
                </a:solidFill>
              </a:rPr>
              <a:t>Minimale afmeting van een </a:t>
            </a:r>
            <a:r>
              <a:rPr lang="nl-NL" dirty="0" smtClean="0">
                <a:solidFill>
                  <a:schemeClr val="tx1"/>
                </a:solidFill>
              </a:rPr>
              <a:t>hamsterverblijf </a:t>
            </a:r>
            <a:r>
              <a:rPr lang="nl-NL" dirty="0">
                <a:solidFill>
                  <a:schemeClr val="tx1"/>
                </a:solidFill>
              </a:rPr>
              <a:t>voor </a:t>
            </a:r>
            <a:r>
              <a:rPr lang="nl-NL" dirty="0" smtClean="0">
                <a:solidFill>
                  <a:schemeClr val="tx1"/>
                </a:solidFill>
              </a:rPr>
              <a:t>1 hamster:</a:t>
            </a:r>
            <a:endParaRPr lang="nl-NL" dirty="0">
              <a:solidFill>
                <a:schemeClr val="tx1"/>
              </a:solidFill>
            </a:endParaRPr>
          </a:p>
          <a:p>
            <a:pPr lvl="1"/>
            <a:r>
              <a:rPr lang="nl-NL" dirty="0" smtClean="0">
                <a:solidFill>
                  <a:schemeClr val="tx1"/>
                </a:solidFill>
              </a:rPr>
              <a:t>70 </a:t>
            </a:r>
            <a:r>
              <a:rPr lang="nl-NL" dirty="0">
                <a:solidFill>
                  <a:schemeClr val="tx1"/>
                </a:solidFill>
              </a:rPr>
              <a:t>cm </a:t>
            </a:r>
            <a:r>
              <a:rPr lang="nl-NL" dirty="0" smtClean="0">
                <a:solidFill>
                  <a:schemeClr val="tx1"/>
                </a:solidFill>
              </a:rPr>
              <a:t>breed bij  50 </a:t>
            </a:r>
            <a:r>
              <a:rPr lang="nl-NL" dirty="0">
                <a:solidFill>
                  <a:schemeClr val="tx1"/>
                </a:solidFill>
              </a:rPr>
              <a:t>cm </a:t>
            </a:r>
            <a:r>
              <a:rPr lang="nl-NL" dirty="0" smtClean="0">
                <a:solidFill>
                  <a:schemeClr val="tx1"/>
                </a:solidFill>
              </a:rPr>
              <a:t>diep bij kleine hamsters</a:t>
            </a:r>
          </a:p>
          <a:p>
            <a:pPr lvl="1"/>
            <a:r>
              <a:rPr lang="nl-NL" dirty="0" smtClean="0">
                <a:solidFill>
                  <a:schemeClr val="tx1"/>
                </a:solidFill>
              </a:rPr>
              <a:t>100 cm breed bij 50 cm diep bij grote hamster</a:t>
            </a:r>
          </a:p>
          <a:p>
            <a:pPr lvl="1"/>
            <a:endParaRPr lang="nl-NL" dirty="0">
              <a:solidFill>
                <a:schemeClr val="tx1"/>
              </a:solidFill>
            </a:endParaRPr>
          </a:p>
          <a:p>
            <a:r>
              <a:rPr lang="nl-NL" dirty="0">
                <a:solidFill>
                  <a:schemeClr val="tx1"/>
                </a:solidFill>
              </a:rPr>
              <a:t>Bodembedekking voor de </a:t>
            </a:r>
            <a:r>
              <a:rPr lang="nl-NL" dirty="0" smtClean="0">
                <a:solidFill>
                  <a:schemeClr val="tx1"/>
                </a:solidFill>
              </a:rPr>
              <a:t>hamster:</a:t>
            </a:r>
            <a:endParaRPr lang="nl-NL" dirty="0">
              <a:solidFill>
                <a:schemeClr val="tx1"/>
              </a:solidFill>
            </a:endParaRPr>
          </a:p>
          <a:p>
            <a:pPr lvl="1"/>
            <a:r>
              <a:rPr lang="nl-NL" dirty="0" smtClean="0">
                <a:solidFill>
                  <a:schemeClr val="tx1"/>
                </a:solidFill>
              </a:rPr>
              <a:t>Mais bodembedekker, houtpulp, hennepvezel, ontharst of stofvrij zaagsel. </a:t>
            </a:r>
          </a:p>
          <a:p>
            <a:pPr lvl="1"/>
            <a:endParaRPr lang="nl-NL" dirty="0">
              <a:solidFill>
                <a:schemeClr val="tx1"/>
              </a:solidFill>
            </a:endParaRPr>
          </a:p>
          <a:p>
            <a:r>
              <a:rPr lang="nl-NL" dirty="0" smtClean="0">
                <a:solidFill>
                  <a:schemeClr val="tx1"/>
                </a:solidFill>
              </a:rPr>
              <a:t>Hamsters houden van graven en vinden het leuk om te klimmen</a:t>
            </a:r>
            <a:endParaRPr lang="nl-NL" dirty="0">
              <a:solidFill>
                <a:schemeClr val="tx1"/>
              </a:solidFill>
            </a:endParaRPr>
          </a:p>
          <a:p>
            <a:pPr lvl="1"/>
            <a:r>
              <a:rPr lang="nl-NL" dirty="0" smtClean="0">
                <a:solidFill>
                  <a:schemeClr val="tx1"/>
                </a:solidFill>
              </a:rPr>
              <a:t>Je kunt meerdere verdiepingen in het hok maken en een dikke bodembedekking (bv zandbad) zodat ze kunnen graven. </a:t>
            </a:r>
          </a:p>
          <a:p>
            <a:pPr lvl="1"/>
            <a:r>
              <a:rPr lang="nl-NL" dirty="0" smtClean="0">
                <a:solidFill>
                  <a:schemeClr val="tx1"/>
                </a:solidFill>
              </a:rPr>
              <a:t>Ook tunnels en een loopwiel zijn goed voor extra beweging. </a:t>
            </a:r>
            <a:endParaRPr lang="nl-NL" dirty="0">
              <a:solidFill>
                <a:schemeClr val="tx1"/>
              </a:solidFill>
            </a:endParaRPr>
          </a:p>
          <a:p>
            <a:pPr lvl="1"/>
            <a:endParaRPr lang="nl-NL" dirty="0">
              <a:solidFill>
                <a:schemeClr val="tx1"/>
              </a:solidFill>
            </a:endParaRPr>
          </a:p>
          <a:p>
            <a:endParaRPr lang="nl-NL" dirty="0">
              <a:solidFill>
                <a:schemeClr val="tx1"/>
              </a:solidFill>
            </a:endParaRPr>
          </a:p>
        </p:txBody>
      </p:sp>
      <p:pic>
        <p:nvPicPr>
          <p:cNvPr id="5122" name="Picture 2" descr="Afbeeldingsresultaat voor hamsterverblij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7550" y="310661"/>
            <a:ext cx="4958863" cy="137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71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Omgevingstemperatuur hamsters</a:t>
            </a:r>
            <a:endParaRPr lang="nl-NL" dirty="0"/>
          </a:p>
        </p:txBody>
      </p:sp>
      <p:sp>
        <p:nvSpPr>
          <p:cNvPr id="3" name="Tijdelijke aanduiding voor inhoud 2"/>
          <p:cNvSpPr>
            <a:spLocks noGrp="1"/>
          </p:cNvSpPr>
          <p:nvPr>
            <p:ph idx="1"/>
          </p:nvPr>
        </p:nvSpPr>
        <p:spPr/>
        <p:txBody>
          <a:bodyPr/>
          <a:lstStyle/>
          <a:p>
            <a:r>
              <a:rPr lang="nl-NL" dirty="0" smtClean="0">
                <a:solidFill>
                  <a:schemeClr val="tx1"/>
                </a:solidFill>
              </a:rPr>
              <a:t>Omgevingstemperatuur tussen de 18 en 21 °C is ideaal voor een hamster</a:t>
            </a:r>
          </a:p>
          <a:p>
            <a:pPr lvl="1"/>
            <a:r>
              <a:rPr lang="nl-NL" dirty="0" smtClean="0">
                <a:solidFill>
                  <a:schemeClr val="tx1"/>
                </a:solidFill>
              </a:rPr>
              <a:t>Hoger dan dit kan dodelijk zijn. </a:t>
            </a:r>
          </a:p>
          <a:p>
            <a:pPr lvl="1"/>
            <a:r>
              <a:rPr lang="nl-NL" dirty="0" smtClean="0">
                <a:solidFill>
                  <a:schemeClr val="tx1"/>
                </a:solidFill>
              </a:rPr>
              <a:t>Bij lage temperaturen gaat de hamster in winterslaap</a:t>
            </a:r>
          </a:p>
          <a:p>
            <a:pPr lvl="1"/>
            <a:endParaRPr lang="nl-NL" dirty="0">
              <a:solidFill>
                <a:schemeClr val="tx1"/>
              </a:solidFill>
            </a:endParaRPr>
          </a:p>
          <a:p>
            <a:r>
              <a:rPr lang="nl-NL" dirty="0" smtClean="0">
                <a:solidFill>
                  <a:schemeClr val="tx1"/>
                </a:solidFill>
              </a:rPr>
              <a:t>De beste relatieve luchtvochtigheid is tussen de 40 en 55%.</a:t>
            </a:r>
          </a:p>
          <a:p>
            <a:pPr lvl="1"/>
            <a:r>
              <a:rPr lang="nl-NL" dirty="0" smtClean="0">
                <a:solidFill>
                  <a:schemeClr val="tx1"/>
                </a:solidFill>
              </a:rPr>
              <a:t>Langdurig relatieve luchtvochtigheid van boven de 65% kan de hamster ziek worden.</a:t>
            </a:r>
          </a:p>
          <a:p>
            <a:pPr lvl="1"/>
            <a:endParaRPr lang="nl-NL" dirty="0">
              <a:solidFill>
                <a:schemeClr val="tx1"/>
              </a:solidFill>
            </a:endParaRPr>
          </a:p>
          <a:p>
            <a:r>
              <a:rPr lang="nl-NL" dirty="0" smtClean="0">
                <a:solidFill>
                  <a:schemeClr val="tx1"/>
                </a:solidFill>
              </a:rPr>
              <a:t>Bij te veel afwijking van luchtvochtigheid en temperatuur kan een longontsteking het gevolg zijn dan wel de dood. </a:t>
            </a:r>
          </a:p>
          <a:p>
            <a:endParaRPr lang="nl-NL" dirty="0" smtClean="0">
              <a:solidFill>
                <a:schemeClr val="tx1"/>
              </a:solidFill>
            </a:endParaRPr>
          </a:p>
          <a:p>
            <a:pPr lvl="1"/>
            <a:endParaRPr lang="nl-NL" dirty="0" smtClean="0">
              <a:solidFill>
                <a:schemeClr val="tx1"/>
              </a:solidFill>
            </a:endParaRPr>
          </a:p>
          <a:p>
            <a:endParaRPr lang="nl-NL" dirty="0">
              <a:solidFill>
                <a:schemeClr val="tx1"/>
              </a:solidFill>
            </a:endParaRPr>
          </a:p>
        </p:txBody>
      </p:sp>
      <p:pic>
        <p:nvPicPr>
          <p:cNvPr id="4098" name="Picture 2" descr="Afbeeldingsresultaat voor hamster in wintersla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638" y="316229"/>
            <a:ext cx="2108181" cy="1741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057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Natuurlijk gedrag chinchilla</a:t>
            </a:r>
            <a:endParaRPr lang="nl-NL" dirty="0"/>
          </a:p>
        </p:txBody>
      </p:sp>
      <p:sp>
        <p:nvSpPr>
          <p:cNvPr id="3" name="Tijdelijke aanduiding voor inhoud 2"/>
          <p:cNvSpPr>
            <a:spLocks noGrp="1"/>
          </p:cNvSpPr>
          <p:nvPr>
            <p:ph idx="1"/>
          </p:nvPr>
        </p:nvSpPr>
        <p:spPr>
          <a:xfrm>
            <a:off x="1143000" y="2057399"/>
            <a:ext cx="9872871" cy="4226169"/>
          </a:xfrm>
        </p:spPr>
        <p:txBody>
          <a:bodyPr>
            <a:normAutofit lnSpcReduction="10000"/>
          </a:bodyPr>
          <a:lstStyle/>
          <a:p>
            <a:r>
              <a:rPr lang="nl-NL" dirty="0" smtClean="0">
                <a:solidFill>
                  <a:schemeClr val="tx1"/>
                </a:solidFill>
              </a:rPr>
              <a:t>Cavia-achtig knaagdier uit het Andes gebergte in Zuid-Amerika.</a:t>
            </a:r>
          </a:p>
          <a:p>
            <a:pPr lvl="1"/>
            <a:r>
              <a:rPr lang="nl-NL" dirty="0" smtClean="0">
                <a:solidFill>
                  <a:schemeClr val="tx1"/>
                </a:solidFill>
              </a:rPr>
              <a:t>Kunnen zo’n 10 jaar oud worden met uitzonderingen van 20 jaar. </a:t>
            </a:r>
          </a:p>
          <a:p>
            <a:pPr lvl="1"/>
            <a:endParaRPr lang="nl-NL" dirty="0" smtClean="0">
              <a:solidFill>
                <a:schemeClr val="tx1"/>
              </a:solidFill>
            </a:endParaRPr>
          </a:p>
          <a:p>
            <a:r>
              <a:rPr lang="nl-NL" dirty="0" smtClean="0">
                <a:solidFill>
                  <a:schemeClr val="tx1"/>
                </a:solidFill>
              </a:rPr>
              <a:t>Zijn echte groepsdieren en moeten minimaal per twee gehouden worden.</a:t>
            </a:r>
          </a:p>
          <a:p>
            <a:pPr lvl="1"/>
            <a:r>
              <a:rPr lang="nl-NL" dirty="0" smtClean="0">
                <a:solidFill>
                  <a:schemeClr val="tx1"/>
                </a:solidFill>
              </a:rPr>
              <a:t>Je kunt ze houden in bachelor-groepen of in een harem. Paartjes zijn mogelijk wanneer het mannetje gecastreerd is. </a:t>
            </a:r>
          </a:p>
          <a:p>
            <a:pPr lvl="1"/>
            <a:endParaRPr lang="nl-NL" dirty="0" smtClean="0">
              <a:solidFill>
                <a:schemeClr val="tx1"/>
              </a:solidFill>
            </a:endParaRPr>
          </a:p>
          <a:p>
            <a:r>
              <a:rPr lang="nl-NL" dirty="0" smtClean="0">
                <a:solidFill>
                  <a:schemeClr val="tx1"/>
                </a:solidFill>
              </a:rPr>
              <a:t>Het </a:t>
            </a:r>
            <a:r>
              <a:rPr lang="nl-NL" dirty="0">
                <a:solidFill>
                  <a:schemeClr val="tx1"/>
                </a:solidFill>
              </a:rPr>
              <a:t>zijn schemer- en </a:t>
            </a:r>
            <a:r>
              <a:rPr lang="nl-NL" dirty="0" smtClean="0">
                <a:solidFill>
                  <a:schemeClr val="tx1"/>
                </a:solidFill>
              </a:rPr>
              <a:t>nachtdieren.</a:t>
            </a:r>
          </a:p>
          <a:p>
            <a:pPr lvl="1"/>
            <a:r>
              <a:rPr lang="nl-NL" dirty="0" smtClean="0">
                <a:solidFill>
                  <a:schemeClr val="tx1"/>
                </a:solidFill>
              </a:rPr>
              <a:t>Ze </a:t>
            </a:r>
            <a:r>
              <a:rPr lang="nl-NL" dirty="0">
                <a:solidFill>
                  <a:schemeClr val="tx1"/>
                </a:solidFill>
              </a:rPr>
              <a:t>communiceren via piep- en knorgeluiden. </a:t>
            </a:r>
          </a:p>
          <a:p>
            <a:pPr lvl="1"/>
            <a:endParaRPr lang="nl-NL" dirty="0" smtClean="0">
              <a:solidFill>
                <a:schemeClr val="tx1"/>
              </a:solidFill>
            </a:endParaRPr>
          </a:p>
          <a:p>
            <a:r>
              <a:rPr lang="nl-NL" dirty="0" smtClean="0">
                <a:solidFill>
                  <a:schemeClr val="tx1"/>
                </a:solidFill>
              </a:rPr>
              <a:t>Ze springen in het wild graag van rots naar rots</a:t>
            </a:r>
          </a:p>
          <a:p>
            <a:pPr lvl="1"/>
            <a:r>
              <a:rPr lang="nl-NL" dirty="0" smtClean="0">
                <a:solidFill>
                  <a:schemeClr val="tx1"/>
                </a:solidFill>
              </a:rPr>
              <a:t>Maak daarom in het verblijf etages of plateaus, maar let op te grote hoogteverschillen</a:t>
            </a:r>
          </a:p>
          <a:p>
            <a:endParaRPr lang="nl-NL" dirty="0">
              <a:solidFill>
                <a:schemeClr val="tx1"/>
              </a:solidFill>
            </a:endParaRPr>
          </a:p>
          <a:p>
            <a:pPr lvl="1"/>
            <a:endParaRPr lang="nl-NL" dirty="0">
              <a:solidFill>
                <a:schemeClr val="tx1"/>
              </a:solidFill>
            </a:endParaRPr>
          </a:p>
        </p:txBody>
      </p:sp>
      <p:pic>
        <p:nvPicPr>
          <p:cNvPr id="5" name="Picture 4" descr="Afbeeldingsresultaat voor chinchil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1406" y="265347"/>
            <a:ext cx="2710364" cy="217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57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Huisvesting </a:t>
            </a:r>
            <a:r>
              <a:rPr lang="nl-NL" dirty="0"/>
              <a:t>chinchilla</a:t>
            </a:r>
          </a:p>
        </p:txBody>
      </p:sp>
      <p:sp>
        <p:nvSpPr>
          <p:cNvPr id="3" name="Tijdelijke aanduiding voor inhoud 2"/>
          <p:cNvSpPr>
            <a:spLocks noGrp="1"/>
          </p:cNvSpPr>
          <p:nvPr>
            <p:ph idx="1"/>
          </p:nvPr>
        </p:nvSpPr>
        <p:spPr>
          <a:xfrm>
            <a:off x="1143000" y="2057400"/>
            <a:ext cx="9872871" cy="4273062"/>
          </a:xfrm>
        </p:spPr>
        <p:txBody>
          <a:bodyPr>
            <a:normAutofit fontScale="92500" lnSpcReduction="20000"/>
          </a:bodyPr>
          <a:lstStyle/>
          <a:p>
            <a:r>
              <a:rPr lang="nl-NL" dirty="0" smtClean="0">
                <a:solidFill>
                  <a:schemeClr val="tx1"/>
                </a:solidFill>
              </a:rPr>
              <a:t>Chinchilla’s knagen graag, dus een metalen kooi is daarom het handigst. </a:t>
            </a:r>
          </a:p>
          <a:p>
            <a:pPr lvl="1"/>
            <a:r>
              <a:rPr lang="nl-NL" dirty="0" smtClean="0">
                <a:solidFill>
                  <a:schemeClr val="tx1"/>
                </a:solidFill>
              </a:rPr>
              <a:t>Eén dichte kant </a:t>
            </a:r>
            <a:r>
              <a:rPr lang="nl-NL" dirty="0" err="1" smtClean="0">
                <a:solidFill>
                  <a:schemeClr val="tx1"/>
                </a:solidFill>
              </a:rPr>
              <a:t>ivm</a:t>
            </a:r>
            <a:r>
              <a:rPr lang="nl-NL" dirty="0" smtClean="0">
                <a:solidFill>
                  <a:schemeClr val="tx1"/>
                </a:solidFill>
              </a:rPr>
              <a:t> beschutting en tochtvrij is ideaal. Temperatuur tussen 17 en 25 </a:t>
            </a:r>
            <a:r>
              <a:rPr lang="nl-NL" dirty="0">
                <a:solidFill>
                  <a:schemeClr val="tx1"/>
                </a:solidFill>
              </a:rPr>
              <a:t>21 °C </a:t>
            </a:r>
            <a:endParaRPr lang="nl-NL" dirty="0" smtClean="0">
              <a:solidFill>
                <a:schemeClr val="tx1"/>
              </a:solidFill>
            </a:endParaRPr>
          </a:p>
          <a:p>
            <a:endParaRPr lang="nl-NL" dirty="0" smtClean="0">
              <a:solidFill>
                <a:schemeClr val="tx1"/>
              </a:solidFill>
            </a:endParaRPr>
          </a:p>
          <a:p>
            <a:r>
              <a:rPr lang="nl-NL" dirty="0" smtClean="0">
                <a:solidFill>
                  <a:schemeClr val="tx1"/>
                </a:solidFill>
              </a:rPr>
              <a:t>Chinchilla verblijven mogen niet te hoog zijn. Chinchilla’s hebben namelijk geen nagels en kunnen anders van te grote hoogte vallen. </a:t>
            </a:r>
          </a:p>
          <a:p>
            <a:pPr lvl="1"/>
            <a:r>
              <a:rPr lang="nl-NL" dirty="0" smtClean="0">
                <a:solidFill>
                  <a:schemeClr val="tx1"/>
                </a:solidFill>
              </a:rPr>
              <a:t>Minstens 80 cm breed en 80 cm diep. </a:t>
            </a:r>
          </a:p>
          <a:p>
            <a:pPr lvl="1"/>
            <a:r>
              <a:rPr lang="nl-NL" dirty="0" smtClean="0">
                <a:solidFill>
                  <a:schemeClr val="tx1"/>
                </a:solidFill>
              </a:rPr>
              <a:t>Per chinchilla een minimale inhoud van 1 m3 </a:t>
            </a:r>
          </a:p>
          <a:p>
            <a:pPr lvl="1"/>
            <a:endParaRPr lang="nl-NL" dirty="0">
              <a:solidFill>
                <a:schemeClr val="tx1"/>
              </a:solidFill>
            </a:endParaRPr>
          </a:p>
          <a:p>
            <a:r>
              <a:rPr lang="nl-NL" dirty="0" smtClean="0">
                <a:solidFill>
                  <a:schemeClr val="tx1"/>
                </a:solidFill>
              </a:rPr>
              <a:t>Bodembedekking:</a:t>
            </a:r>
          </a:p>
          <a:p>
            <a:pPr lvl="1"/>
            <a:r>
              <a:rPr lang="nl-NL" dirty="0" smtClean="0">
                <a:solidFill>
                  <a:schemeClr val="tx1"/>
                </a:solidFill>
              </a:rPr>
              <a:t>Mais bodembedekker of beukensnippers</a:t>
            </a:r>
          </a:p>
          <a:p>
            <a:pPr lvl="1"/>
            <a:endParaRPr lang="nl-NL" dirty="0">
              <a:solidFill>
                <a:schemeClr val="tx1"/>
              </a:solidFill>
            </a:endParaRPr>
          </a:p>
          <a:p>
            <a:r>
              <a:rPr lang="nl-NL" dirty="0">
                <a:solidFill>
                  <a:schemeClr val="tx1"/>
                </a:solidFill>
              </a:rPr>
              <a:t>Een zandbad voor </a:t>
            </a:r>
            <a:r>
              <a:rPr lang="nl-NL" dirty="0" smtClean="0">
                <a:solidFill>
                  <a:schemeClr val="tx1"/>
                </a:solidFill>
              </a:rPr>
              <a:t>een chinchilla is </a:t>
            </a:r>
            <a:r>
              <a:rPr lang="nl-NL" dirty="0">
                <a:solidFill>
                  <a:schemeClr val="tx1"/>
                </a:solidFill>
              </a:rPr>
              <a:t>een must!</a:t>
            </a:r>
          </a:p>
          <a:p>
            <a:pPr lvl="1"/>
            <a:r>
              <a:rPr lang="nl-NL" dirty="0">
                <a:solidFill>
                  <a:schemeClr val="tx1"/>
                </a:solidFill>
              </a:rPr>
              <a:t>Een zandbad </a:t>
            </a:r>
            <a:r>
              <a:rPr lang="nl-NL" dirty="0" smtClean="0">
                <a:solidFill>
                  <a:schemeClr val="tx1"/>
                </a:solidFill>
              </a:rPr>
              <a:t>wordt </a:t>
            </a:r>
            <a:r>
              <a:rPr lang="nl-NL" dirty="0">
                <a:solidFill>
                  <a:schemeClr val="tx1"/>
                </a:solidFill>
              </a:rPr>
              <a:t>gebruikt door de dieren om hun vacht te reinigen. </a:t>
            </a:r>
          </a:p>
          <a:p>
            <a:pPr lvl="1"/>
            <a:endParaRPr lang="nl-NL" dirty="0">
              <a:solidFill>
                <a:schemeClr val="tx1"/>
              </a:solidFill>
            </a:endParaRPr>
          </a:p>
        </p:txBody>
      </p:sp>
      <p:pic>
        <p:nvPicPr>
          <p:cNvPr id="3074" name="Picture 2" descr="Gerelateerde afbeeldi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703"/>
          <a:stretch/>
        </p:blipFill>
        <p:spPr bwMode="auto">
          <a:xfrm>
            <a:off x="9941169" y="3483318"/>
            <a:ext cx="1946029" cy="2938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5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Natuurlijk gedrag </a:t>
            </a:r>
            <a:r>
              <a:rPr lang="nl-NL" dirty="0" err="1" smtClean="0"/>
              <a:t>degoe</a:t>
            </a:r>
            <a:endParaRPr lang="nl-NL" dirty="0"/>
          </a:p>
        </p:txBody>
      </p:sp>
      <p:sp>
        <p:nvSpPr>
          <p:cNvPr id="3" name="Tijdelijke aanduiding voor inhoud 2"/>
          <p:cNvSpPr>
            <a:spLocks noGrp="1"/>
          </p:cNvSpPr>
          <p:nvPr>
            <p:ph idx="1"/>
          </p:nvPr>
        </p:nvSpPr>
        <p:spPr/>
        <p:txBody>
          <a:bodyPr/>
          <a:lstStyle/>
          <a:p>
            <a:endParaRPr lang="nl-NL" dirty="0">
              <a:solidFill>
                <a:schemeClr val="tx1"/>
              </a:solidFill>
            </a:endParaRPr>
          </a:p>
          <a:p>
            <a:endParaRPr lang="nl-NL" dirty="0">
              <a:solidFill>
                <a:schemeClr val="tx1"/>
              </a:solidFill>
            </a:endParaRPr>
          </a:p>
        </p:txBody>
      </p:sp>
      <p:sp>
        <p:nvSpPr>
          <p:cNvPr id="6" name="Tijdelijke aanduiding voor inhoud 2"/>
          <p:cNvSpPr txBox="1">
            <a:spLocks/>
          </p:cNvSpPr>
          <p:nvPr/>
        </p:nvSpPr>
        <p:spPr>
          <a:xfrm>
            <a:off x="1295400" y="2209800"/>
            <a:ext cx="9872871" cy="40386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nl-NL" dirty="0" smtClean="0">
                <a:solidFill>
                  <a:schemeClr val="tx1"/>
                </a:solidFill>
              </a:rPr>
              <a:t>Degoes zijn nieuwsgierige, vriendelijke knaagdieren. </a:t>
            </a:r>
          </a:p>
          <a:p>
            <a:pPr lvl="1"/>
            <a:r>
              <a:rPr lang="nl-NL" dirty="0" smtClean="0">
                <a:solidFill>
                  <a:schemeClr val="tx1"/>
                </a:solidFill>
              </a:rPr>
              <a:t>Ze worden gemiddeld 5 tot 8 jaar oud.</a:t>
            </a:r>
          </a:p>
          <a:p>
            <a:pPr lvl="1"/>
            <a:r>
              <a:rPr lang="nl-NL" dirty="0" smtClean="0">
                <a:solidFill>
                  <a:schemeClr val="tx1"/>
                </a:solidFill>
              </a:rPr>
              <a:t>Het zijn geen knuffeldieren, maar wel handtam te maken en bijten zelden. </a:t>
            </a:r>
          </a:p>
          <a:p>
            <a:pPr lvl="1"/>
            <a:endParaRPr lang="nl-NL" dirty="0">
              <a:solidFill>
                <a:schemeClr val="tx1"/>
              </a:solidFill>
            </a:endParaRPr>
          </a:p>
          <a:p>
            <a:r>
              <a:rPr lang="nl-NL" dirty="0" smtClean="0">
                <a:solidFill>
                  <a:schemeClr val="tx1"/>
                </a:solidFill>
              </a:rPr>
              <a:t>Het zijn échte groepsdieren, dus houdt ze niet alleen</a:t>
            </a:r>
          </a:p>
          <a:p>
            <a:pPr lvl="1"/>
            <a:r>
              <a:rPr lang="nl-NL" dirty="0" smtClean="0">
                <a:solidFill>
                  <a:schemeClr val="tx1"/>
                </a:solidFill>
              </a:rPr>
              <a:t>Het beste kun je ze houden in paartjes of in een harem. </a:t>
            </a:r>
          </a:p>
          <a:p>
            <a:pPr lvl="1"/>
            <a:endParaRPr lang="nl-NL" dirty="0">
              <a:solidFill>
                <a:schemeClr val="tx1"/>
              </a:solidFill>
            </a:endParaRPr>
          </a:p>
          <a:p>
            <a:r>
              <a:rPr lang="nl-NL" dirty="0" smtClean="0">
                <a:solidFill>
                  <a:schemeClr val="tx1"/>
                </a:solidFill>
              </a:rPr>
              <a:t>Ze zijn vooral overdag actief, met een rusttijd midden op de dag. </a:t>
            </a:r>
          </a:p>
          <a:p>
            <a:pPr marL="548640" lvl="2" indent="0">
              <a:buNone/>
            </a:pPr>
            <a:endParaRPr lang="nl-NL" dirty="0">
              <a:solidFill>
                <a:schemeClr val="tx1"/>
              </a:solidFill>
            </a:endParaRPr>
          </a:p>
          <a:p>
            <a:endParaRPr lang="nl-NL" dirty="0">
              <a:solidFill>
                <a:schemeClr val="tx1"/>
              </a:solidFill>
            </a:endParaRPr>
          </a:p>
        </p:txBody>
      </p:sp>
      <p:pic>
        <p:nvPicPr>
          <p:cNvPr id="8" name="Picture 6" descr="Afbeeldingsresultaat voor deg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4262" y="272414"/>
            <a:ext cx="2259066" cy="2259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04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898</TotalTime>
  <Words>910</Words>
  <Application>Microsoft Office PowerPoint</Application>
  <PresentationFormat>Breedbeeld</PresentationFormat>
  <Paragraphs>127</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Calibri</vt:lpstr>
      <vt:lpstr>Corbel</vt:lpstr>
      <vt:lpstr>Times New Roman</vt:lpstr>
      <vt:lpstr>Wingdings</vt:lpstr>
      <vt:lpstr>Basis</vt:lpstr>
      <vt:lpstr>Huisvesting  en  Hygiëne</vt:lpstr>
      <vt:lpstr>Planning blok 2</vt:lpstr>
      <vt:lpstr>Wat gaan we vandaag bespreken?</vt:lpstr>
      <vt:lpstr>Natuurlijk gedrag hamster</vt:lpstr>
      <vt:lpstr>Huisvesting hamster</vt:lpstr>
      <vt:lpstr>Omgevingstemperatuur hamsters</vt:lpstr>
      <vt:lpstr>Natuurlijk gedrag chinchilla</vt:lpstr>
      <vt:lpstr>Huisvesting chinchilla</vt:lpstr>
      <vt:lpstr>Natuurlijk gedrag degoe</vt:lpstr>
      <vt:lpstr>Huisvesting degoe</vt:lpstr>
      <vt:lpstr>We gaan verrijking voor de hamsters maken</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Huisvesting en Hygiëne</dc:title>
  <dc:creator>Kimberley Borgerink</dc:creator>
  <cp:lastModifiedBy>Joyce Vonk</cp:lastModifiedBy>
  <cp:revision>79</cp:revision>
  <dcterms:created xsi:type="dcterms:W3CDTF">2017-08-29T13:33:23Z</dcterms:created>
  <dcterms:modified xsi:type="dcterms:W3CDTF">2018-12-24T13:15:15Z</dcterms:modified>
</cp:coreProperties>
</file>